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61" r:id="rId5"/>
    <p:sldId id="259" r:id="rId6"/>
    <p:sldId id="258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29"/>
    <p:restoredTop sz="94655"/>
  </p:normalViewPr>
  <p:slideViewPr>
    <p:cSldViewPr snapToGrid="0" snapToObjects="1">
      <p:cViewPr varScale="1">
        <p:scale>
          <a:sx n="100" d="100"/>
          <a:sy n="100" d="100"/>
        </p:scale>
        <p:origin x="5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0703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85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4803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155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799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7082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4007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58347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684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0483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645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150E1-B677-1344-A743-ED372C834157}" type="datetimeFigureOut">
              <a:rPr lang="ru-RU" smtClean="0"/>
              <a:t>20.01.2019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40F5E-F3D9-1446-8223-3B701CD822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7808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eo.nyu.edu/catalog/nyu_2451_34572" TargetMode="External"/><Relationship Id="rId4" Type="http://schemas.openxmlformats.org/officeDocument/2006/relationships/hyperlink" Target="https://ibm.box.com/shared/static/fbpwbovar7lf8p5sgddm06cgipa2rxpe.json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911927"/>
            <a:ext cx="9434945" cy="1279381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Europe Normal" charset="0"/>
                <a:ea typeface="Europe Normal" charset="0"/>
                <a:cs typeface="Europe Normal" charset="0"/>
              </a:rPr>
              <a:t>The Battle of Neighborhoods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73381" y="3191308"/>
            <a:ext cx="8936182" cy="388071"/>
          </a:xfrm>
        </p:spPr>
        <p:txBody>
          <a:bodyPr>
            <a:normAutofit lnSpcReduction="10000"/>
          </a:bodyPr>
          <a:lstStyle/>
          <a:p>
            <a:r>
              <a:rPr lang="en-GB" dirty="0" smtClean="0">
                <a:latin typeface="Europe Normal" charset="0"/>
                <a:ea typeface="Europe Normal" charset="0"/>
                <a:cs typeface="Europe Normal" charset="0"/>
              </a:rPr>
              <a:t>Coursera Final Project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88461" y="3385343"/>
            <a:ext cx="63060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5400" i="1" dirty="0" smtClean="0"/>
              <a:t>Chinese Mall Locating</a:t>
            </a:r>
            <a:endParaRPr lang="ru-RU" sz="5400" i="1" dirty="0"/>
          </a:p>
        </p:txBody>
      </p:sp>
      <p:sp>
        <p:nvSpPr>
          <p:cNvPr id="5" name="TextBox 4"/>
          <p:cNvSpPr txBox="1"/>
          <p:nvPr/>
        </p:nvSpPr>
        <p:spPr>
          <a:xfrm>
            <a:off x="5096351" y="4642074"/>
            <a:ext cx="2290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i="1" dirty="0" smtClean="0"/>
              <a:t>By Volha Pleskatsevich</a:t>
            </a:r>
            <a:endParaRPr lang="ru-RU" i="1" dirty="0"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736" y="987209"/>
            <a:ext cx="1285471" cy="118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288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14632" y="348932"/>
            <a:ext cx="2333913" cy="1325563"/>
          </a:xfrm>
        </p:spPr>
        <p:txBody>
          <a:bodyPr/>
          <a:lstStyle/>
          <a:p>
            <a:r>
              <a:rPr lang="en-US" dirty="0">
                <a:latin typeface="Europe Normal" charset="0"/>
                <a:ea typeface="Europe Normal" charset="0"/>
                <a:cs typeface="Europe Normal" charset="0"/>
              </a:rPr>
              <a:t>A</a:t>
            </a:r>
            <a:r>
              <a:rPr lang="en-US" dirty="0" smtClean="0">
                <a:latin typeface="Europe Normal" charset="0"/>
                <a:ea typeface="Europe Normal" charset="0"/>
                <a:cs typeface="Europe Normal" charset="0"/>
              </a:rPr>
              <a:t>genda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latin typeface="Europe Normal" charset="0"/>
                <a:ea typeface="Europe Normal" charset="0"/>
                <a:cs typeface="Europe Normal" charset="0"/>
              </a:rPr>
              <a:t>Choosing the best Borough of New York City for the location of the Chinese Mall. </a:t>
            </a:r>
          </a:p>
          <a:p>
            <a:pPr marL="0" indent="0">
              <a:buNone/>
            </a:pPr>
            <a:endParaRPr lang="en-US" dirty="0">
              <a:latin typeface="Europe Normal" charset="0"/>
              <a:ea typeface="Europe Normal" charset="0"/>
              <a:cs typeface="Europe Normal" charset="0"/>
            </a:endParaRPr>
          </a:p>
          <a:p>
            <a:pPr marL="0" indent="0">
              <a:buNone/>
            </a:pPr>
            <a:r>
              <a:rPr lang="en-US" dirty="0">
                <a:latin typeface="Europe Normal" charset="0"/>
                <a:ea typeface="Europe Normal" charset="0"/>
                <a:cs typeface="Europe Normal" charset="0"/>
              </a:rPr>
              <a:t>This seems like a simple task, because Chinese goods have a significant price advantage. However, I assume that cheap Chinese goods will use the highest demand precisely in places with a greater concentration of people from China and India, since they are more accustomed to such goods. In addition, for my analysis, I make the assumption that it is quite profitable to locate such stores near other shopping centers, where people accumulate specifically for shopping and leisure.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395" y="688499"/>
            <a:ext cx="512041" cy="64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019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6400" y="808471"/>
            <a:ext cx="10515600" cy="978766"/>
          </a:xfrm>
        </p:spPr>
        <p:txBody>
          <a:bodyPr/>
          <a:lstStyle/>
          <a:p>
            <a:r>
              <a:rPr lang="en-GB" dirty="0" smtClean="0">
                <a:latin typeface="Europe Normal" charset="0"/>
                <a:ea typeface="Europe Normal" charset="0"/>
                <a:cs typeface="Europe Normal" charset="0"/>
              </a:rPr>
              <a:t>Objectives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022764"/>
            <a:ext cx="10515600" cy="3796145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Get data on 5 boroughs of New York</a:t>
            </a:r>
            <a:endParaRPr lang="ru-RU" sz="3200" dirty="0" smtClean="0">
              <a:latin typeface="Europe Normal" charset="0"/>
              <a:ea typeface="Europe Normal" charset="0"/>
              <a:cs typeface="Europe Normal" charset="0"/>
            </a:endParaRPr>
          </a:p>
          <a:p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Analyze data on the presence of </a:t>
            </a:r>
            <a:r>
              <a:rPr lang="en-GB" sz="3200" dirty="0" smtClean="0">
                <a:latin typeface="Europe Normal" charset="0"/>
                <a:ea typeface="Europe Normal" charset="0"/>
                <a:cs typeface="Europe Normal" charset="0"/>
              </a:rPr>
              <a:t>Movie Theatres</a:t>
            </a:r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, Chinese restaurants, Indian restaurants and </a:t>
            </a:r>
            <a:r>
              <a:rPr lang="en-US" sz="3200" dirty="0">
                <a:latin typeface="Europe Normal" charset="0"/>
                <a:ea typeface="Europe Normal" charset="0"/>
                <a:cs typeface="Europe Normal" charset="0"/>
              </a:rPr>
              <a:t>S</a:t>
            </a:r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hopping Malls in each of the borough</a:t>
            </a:r>
          </a:p>
          <a:p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Compare features of neighborhoods from different to gather enough insight to determine which neighborhood choose  the better location for a new Chinese mall</a:t>
            </a:r>
            <a:endParaRPr lang="ru-RU" sz="3200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43" y="847634"/>
            <a:ext cx="698057" cy="70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145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6400" y="808471"/>
            <a:ext cx="10515600" cy="978766"/>
          </a:xfrm>
        </p:spPr>
        <p:txBody>
          <a:bodyPr/>
          <a:lstStyle/>
          <a:p>
            <a:r>
              <a:rPr lang="en-US" dirty="0" smtClean="0">
                <a:latin typeface="Europe Normal" charset="0"/>
                <a:ea typeface="Europe Normal" charset="0"/>
                <a:cs typeface="Europe Normal" charset="0"/>
              </a:rPr>
              <a:t>To do this, I will follow 3 basic steps:</a:t>
            </a:r>
            <a:endParaRPr lang="en-US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65910" y="2687782"/>
            <a:ext cx="10515600" cy="2189018"/>
          </a:xfrm>
        </p:spPr>
        <p:txBody>
          <a:bodyPr>
            <a:normAutofit/>
          </a:bodyPr>
          <a:lstStyle/>
          <a:p>
            <a:r>
              <a:rPr lang="en-US" sz="3200" dirty="0" err="1" smtClean="0">
                <a:latin typeface="Europe Normal" charset="0"/>
                <a:ea typeface="Europe Normal" charset="0"/>
                <a:cs typeface="Europe Normal" charset="0"/>
              </a:rPr>
              <a:t>Analysing</a:t>
            </a:r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 </a:t>
            </a:r>
            <a:r>
              <a:rPr lang="en-US" sz="3200" dirty="0">
                <a:latin typeface="Europe Normal" charset="0"/>
                <a:ea typeface="Europe Normal" charset="0"/>
                <a:cs typeface="Europe Normal" charset="0"/>
              </a:rPr>
              <a:t>the datasets of 5 boroughs</a:t>
            </a:r>
          </a:p>
          <a:p>
            <a:r>
              <a:rPr lang="en-US" sz="3200" dirty="0">
                <a:latin typeface="Europe Normal" charset="0"/>
                <a:ea typeface="Europe Normal" charset="0"/>
                <a:cs typeface="Europe Normal" charset="0"/>
              </a:rPr>
              <a:t>Getting top 100 popular venues within for a given </a:t>
            </a:r>
            <a:r>
              <a:rPr lang="en-US" sz="3200" dirty="0" err="1">
                <a:latin typeface="Europe Normal" charset="0"/>
                <a:ea typeface="Europe Normal" charset="0"/>
                <a:cs typeface="Europe Normal" charset="0"/>
              </a:rPr>
              <a:t>neighbourhood</a:t>
            </a:r>
            <a:r>
              <a:rPr lang="en-US" sz="3200" dirty="0">
                <a:latin typeface="Europe Normal" charset="0"/>
                <a:ea typeface="Europe Normal" charset="0"/>
                <a:cs typeface="Europe Normal" charset="0"/>
              </a:rPr>
              <a:t> Using </a:t>
            </a:r>
            <a:r>
              <a:rPr lang="en-US" sz="3200" dirty="0" err="1">
                <a:latin typeface="Europe Normal" charset="0"/>
                <a:ea typeface="Europe Normal" charset="0"/>
                <a:cs typeface="Europe Normal" charset="0"/>
              </a:rPr>
              <a:t>Forsquare</a:t>
            </a:r>
            <a:r>
              <a:rPr lang="en-US" sz="3200" dirty="0">
                <a:latin typeface="Europe Normal" charset="0"/>
                <a:ea typeface="Europe Normal" charset="0"/>
                <a:cs typeface="Europe Normal" charset="0"/>
              </a:rPr>
              <a:t> APIs </a:t>
            </a:r>
          </a:p>
          <a:p>
            <a:r>
              <a:rPr lang="en-US" sz="3200" dirty="0">
                <a:latin typeface="Europe Normal" charset="0"/>
                <a:ea typeface="Europe Normal" charset="0"/>
                <a:cs typeface="Europe Normal" charset="0"/>
              </a:rPr>
              <a:t>Exploring and analyzing the data of each borough</a:t>
            </a: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43" y="847634"/>
            <a:ext cx="698057" cy="70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492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76400" y="808471"/>
            <a:ext cx="10515600" cy="978766"/>
          </a:xfrm>
        </p:spPr>
        <p:txBody>
          <a:bodyPr/>
          <a:lstStyle/>
          <a:p>
            <a:r>
              <a:rPr lang="en-GB" dirty="0" smtClean="0">
                <a:latin typeface="Europe Normal" charset="0"/>
                <a:ea typeface="Europe Normal" charset="0"/>
                <a:cs typeface="Europe Normal" charset="0"/>
              </a:rPr>
              <a:t>Libraries to use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27363" y="1787237"/>
            <a:ext cx="8887691" cy="4655127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Pandas - Library for data analysis  </a:t>
            </a:r>
          </a:p>
          <a:p>
            <a:r>
              <a:rPr lang="en-US" sz="3200" dirty="0" err="1" smtClean="0">
                <a:latin typeface="Europe Normal" charset="0"/>
                <a:ea typeface="Europe Normal" charset="0"/>
                <a:cs typeface="Europe Normal" charset="0"/>
              </a:rPr>
              <a:t>NumPy</a:t>
            </a:r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 - Library to handle data manipulation   </a:t>
            </a:r>
          </a:p>
          <a:p>
            <a:r>
              <a:rPr lang="en-US" sz="3200" dirty="0" err="1" smtClean="0">
                <a:latin typeface="Europe Normal" charset="0"/>
                <a:ea typeface="Europe Normal" charset="0"/>
                <a:cs typeface="Europe Normal" charset="0"/>
              </a:rPr>
              <a:t>Sklearn</a:t>
            </a:r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 - Library to handle k-mean clustering  </a:t>
            </a:r>
          </a:p>
          <a:p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Requests - Library to handle http requests  </a:t>
            </a:r>
          </a:p>
          <a:p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JSON - Library to handle JSON files  </a:t>
            </a:r>
          </a:p>
          <a:p>
            <a:r>
              <a:rPr lang="en-US" sz="3200" dirty="0" err="1" smtClean="0">
                <a:latin typeface="Europe Normal" charset="0"/>
                <a:ea typeface="Europe Normal" charset="0"/>
                <a:cs typeface="Europe Normal" charset="0"/>
              </a:rPr>
              <a:t>Geopy</a:t>
            </a:r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 - Library to pull location data  </a:t>
            </a:r>
          </a:p>
          <a:p>
            <a:r>
              <a:rPr lang="en-US" sz="3200" dirty="0" err="1" smtClean="0">
                <a:latin typeface="Europe Normal" charset="0"/>
                <a:ea typeface="Europe Normal" charset="0"/>
                <a:cs typeface="Europe Normal" charset="0"/>
              </a:rPr>
              <a:t>Matplotlib</a:t>
            </a:r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 - Library for data visualization  </a:t>
            </a:r>
          </a:p>
          <a:p>
            <a:r>
              <a:rPr lang="en-US" sz="3200" dirty="0" smtClean="0">
                <a:latin typeface="Europe Normal" charset="0"/>
                <a:ea typeface="Europe Normal" charset="0"/>
                <a:cs typeface="Europe Normal" charset="0"/>
              </a:rPr>
              <a:t>Folium - Map rendering library </a:t>
            </a:r>
            <a:endParaRPr lang="en-US" sz="3200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604" y="827104"/>
            <a:ext cx="775796" cy="76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902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63841" y="181407"/>
            <a:ext cx="6464315" cy="1325563"/>
          </a:xfrm>
        </p:spPr>
        <p:txBody>
          <a:bodyPr/>
          <a:lstStyle/>
          <a:p>
            <a:r>
              <a:rPr lang="en-US" dirty="0" smtClean="0">
                <a:latin typeface="Europe Normal" charset="0"/>
                <a:ea typeface="Europe Normal" charset="0"/>
                <a:cs typeface="Europe Normal" charset="0"/>
              </a:rPr>
              <a:t>Folium map of New York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683" y="1313006"/>
            <a:ext cx="8356629" cy="5005537"/>
          </a:xfrm>
        </p:spPr>
      </p:pic>
    </p:spTree>
    <p:extLst>
      <p:ext uri="{BB962C8B-B14F-4D97-AF65-F5344CB8AC3E}">
        <p14:creationId xmlns:p14="http://schemas.microsoft.com/office/powerpoint/2010/main" val="754406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18627"/>
            <a:ext cx="942631" cy="80147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38621" y="613099"/>
            <a:ext cx="3041073" cy="1325563"/>
          </a:xfrm>
        </p:spPr>
        <p:txBody>
          <a:bodyPr/>
          <a:lstStyle/>
          <a:p>
            <a:r>
              <a:rPr lang="en-GB" dirty="0" smtClean="0">
                <a:latin typeface="Europe Normal" charset="0"/>
                <a:ea typeface="Europe Normal" charset="0"/>
                <a:cs typeface="Europe Normal" charset="0"/>
              </a:rPr>
              <a:t>Data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2185843"/>
            <a:ext cx="10515600" cy="4351338"/>
          </a:xfrm>
        </p:spPr>
        <p:txBody>
          <a:bodyPr/>
          <a:lstStyle/>
          <a:p>
            <a:r>
              <a:rPr lang="en-GB" dirty="0" smtClean="0">
                <a:latin typeface="Europe Normal" charset="0"/>
                <a:ea typeface="Europe Normal" charset="0"/>
                <a:cs typeface="Europe Normal" charset="0"/>
              </a:rPr>
              <a:t>The data we need </a:t>
            </a:r>
            <a:r>
              <a:rPr lang="en-US" dirty="0">
                <a:latin typeface="Europe Normal" charset="0"/>
                <a:ea typeface="Europe Normal" charset="0"/>
                <a:cs typeface="Europe Normal" charset="0"/>
              </a:rPr>
              <a:t>is available for free at NYU Spatial Data </a:t>
            </a:r>
            <a:r>
              <a:rPr lang="en-US" dirty="0" err="1">
                <a:latin typeface="Europe Normal" charset="0"/>
                <a:ea typeface="Europe Normal" charset="0"/>
                <a:cs typeface="Europe Normal" charset="0"/>
              </a:rPr>
              <a:t>Repositoy</a:t>
            </a:r>
            <a:r>
              <a:rPr lang="en-US" dirty="0">
                <a:latin typeface="Europe Normal" charset="0"/>
                <a:ea typeface="Europe Normal" charset="0"/>
                <a:cs typeface="Europe Normal" charset="0"/>
              </a:rPr>
              <a:t>, and can be downloaded from: </a:t>
            </a:r>
            <a:r>
              <a:rPr lang="en-US" dirty="0">
                <a:latin typeface="Europe Normal" charset="0"/>
                <a:ea typeface="Europe Normal" charset="0"/>
                <a:cs typeface="Europe Normal" charset="0"/>
                <a:hlinkClick r:id="rId3"/>
              </a:rPr>
              <a:t>https://</a:t>
            </a:r>
            <a:r>
              <a:rPr lang="en-US" dirty="0" smtClean="0">
                <a:latin typeface="Europe Normal" charset="0"/>
                <a:ea typeface="Europe Normal" charset="0"/>
                <a:cs typeface="Europe Normal" charset="0"/>
                <a:hlinkClick r:id="rId3"/>
              </a:rPr>
              <a:t>geo.nyu.edu/catalog/nyu_2451_34572</a:t>
            </a:r>
            <a:endParaRPr lang="en-US" dirty="0" smtClean="0">
              <a:latin typeface="Europe Normal" charset="0"/>
              <a:ea typeface="Europe Normal" charset="0"/>
              <a:cs typeface="Europe Normal" charset="0"/>
            </a:endParaRPr>
          </a:p>
          <a:p>
            <a:endParaRPr lang="en-US" dirty="0">
              <a:latin typeface="Europe Normal" charset="0"/>
              <a:ea typeface="Europe Normal" charset="0"/>
              <a:cs typeface="Europe Normal" charset="0"/>
            </a:endParaRPr>
          </a:p>
          <a:p>
            <a:r>
              <a:rPr lang="en-US" dirty="0">
                <a:latin typeface="Europe Normal" charset="0"/>
                <a:ea typeface="Europe Normal" charset="0"/>
                <a:cs typeface="Europe Normal" charset="0"/>
              </a:rPr>
              <a:t>For the purpose of this project, the file which has already been downloaded on a server has been used. Its location is: </a:t>
            </a:r>
            <a:r>
              <a:rPr lang="en-US" dirty="0">
                <a:latin typeface="Europe Normal" charset="0"/>
                <a:ea typeface="Europe Normal" charset="0"/>
                <a:cs typeface="Europe Normal" charset="0"/>
                <a:hlinkClick r:id="rId4"/>
              </a:rPr>
              <a:t>https://</a:t>
            </a:r>
            <a:r>
              <a:rPr lang="en-US" dirty="0" smtClean="0">
                <a:latin typeface="Europe Normal" charset="0"/>
                <a:ea typeface="Europe Normal" charset="0"/>
                <a:cs typeface="Europe Normal" charset="0"/>
                <a:hlinkClick r:id="rId4"/>
              </a:rPr>
              <a:t>ibm.box.com/shared/static/fbpwbovar7lf8p5sgddm06cgipa2rxpe.json</a:t>
            </a:r>
            <a:r>
              <a:rPr lang="en-US" dirty="0" smtClean="0">
                <a:latin typeface="Europe Normal" charset="0"/>
                <a:ea typeface="Europe Normal" charset="0"/>
                <a:cs typeface="Europe Normal" charset="0"/>
              </a:rPr>
              <a:t> 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561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06682" y="524596"/>
            <a:ext cx="9178636" cy="1325563"/>
          </a:xfrm>
        </p:spPr>
        <p:txBody>
          <a:bodyPr/>
          <a:lstStyle/>
          <a:p>
            <a:r>
              <a:rPr lang="en-GB" dirty="0" smtClean="0">
                <a:latin typeface="Europe Normal" charset="0"/>
                <a:ea typeface="Europe Normal" charset="0"/>
                <a:cs typeface="Europe Normal" charset="0"/>
              </a:rPr>
              <a:t>Results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13948"/>
            <a:ext cx="686694" cy="69779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350" y="1511738"/>
            <a:ext cx="7607300" cy="2298700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200" y="3848100"/>
            <a:ext cx="64516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17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35727" y="624753"/>
            <a:ext cx="6172200" cy="1325563"/>
          </a:xfrm>
        </p:spPr>
        <p:txBody>
          <a:bodyPr/>
          <a:lstStyle/>
          <a:p>
            <a:r>
              <a:rPr lang="en-GB" dirty="0" smtClean="0">
                <a:latin typeface="Europe Normal" charset="0"/>
                <a:ea typeface="Europe Normal" charset="0"/>
                <a:cs typeface="Europe Normal" charset="0"/>
              </a:rPr>
              <a:t>Conclusion</a:t>
            </a:r>
            <a:endParaRPr lang="ru-RU" dirty="0">
              <a:latin typeface="Europe Normal" charset="0"/>
              <a:ea typeface="Europe Normal" charset="0"/>
              <a:cs typeface="Europe Normal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4324" y="828746"/>
            <a:ext cx="681403" cy="6681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54324" y="2840182"/>
            <a:ext cx="100678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Thanks to the most developed necessary infrastructure of </a:t>
            </a:r>
            <a:r>
              <a:rPr lang="en-GB" sz="3200" dirty="0" smtClean="0"/>
              <a:t>Queens Borough</a:t>
            </a:r>
            <a:r>
              <a:rPr lang="en-US" sz="3200" dirty="0" smtClean="0"/>
              <a:t>, it can be concluded that the construction of the Chinese Mall is better to produce there.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107342769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350</Words>
  <Application>Microsoft Macintosh PowerPoint</Application>
  <PresentationFormat>Широкоэкранный</PresentationFormat>
  <Paragraphs>33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Europe Normal</vt:lpstr>
      <vt:lpstr>Arial</vt:lpstr>
      <vt:lpstr>Тема Office</vt:lpstr>
      <vt:lpstr>The Battle of Neighborhoods</vt:lpstr>
      <vt:lpstr>Agenda</vt:lpstr>
      <vt:lpstr>Objectives</vt:lpstr>
      <vt:lpstr>To do this, I will follow 3 basic steps:</vt:lpstr>
      <vt:lpstr>Libraries to use</vt:lpstr>
      <vt:lpstr>Folium map of New York</vt:lpstr>
      <vt:lpstr>Data</vt:lpstr>
      <vt:lpstr>Results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Neighborhoods</dc:title>
  <dc:creator>пользователь Microsoft Office</dc:creator>
  <cp:lastModifiedBy>пользователь Microsoft Office</cp:lastModifiedBy>
  <cp:revision>5</cp:revision>
  <dcterms:created xsi:type="dcterms:W3CDTF">2019-01-20T13:43:43Z</dcterms:created>
  <dcterms:modified xsi:type="dcterms:W3CDTF">2019-01-20T14:21:50Z</dcterms:modified>
</cp:coreProperties>
</file>

<file path=docProps/thumbnail.jpeg>
</file>